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14"/>
  </p:notesMasterIdLst>
  <p:sldIdLst>
    <p:sldId id="256" r:id="rId2"/>
    <p:sldId id="257" r:id="rId3"/>
    <p:sldId id="263" r:id="rId4"/>
    <p:sldId id="258" r:id="rId5"/>
    <p:sldId id="268" r:id="rId6"/>
    <p:sldId id="259" r:id="rId7"/>
    <p:sldId id="264" r:id="rId8"/>
    <p:sldId id="260" r:id="rId9"/>
    <p:sldId id="261" r:id="rId10"/>
    <p:sldId id="266" r:id="rId11"/>
    <p:sldId id="267" r:id="rId12"/>
    <p:sldId id="262" r:id="rId13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notesMaster" Target="notesMasters/notesMaster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32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0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21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2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2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5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0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9.png" /><Relationship Id="rId4" Type="http://schemas.openxmlformats.org/officeDocument/2006/relationships/image" Target="../media/image8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11723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20714"/>
            <a:ext cx="707338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561"/>
              </a:lnSpc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: PuddleSense 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204" y="3987169"/>
            <a:ext cx="7477601" cy="1421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"Imagine having a personal road companion that not only captures the journey but also empowers you with real-time road insights. Introducing 'PuddleSense' , the daily road-scanning camera designed to keep you safe, informed, and ahead of the curve."</a:t>
            </a:r>
            <a:endParaRPr lang="en-US" sz="175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IN" dirty="0"/>
          </a:p>
          <a:p>
            <a:r>
              <a:rPr lang="en-IN" b="1" dirty="0">
                <a:solidFill>
                  <a:schemeClr val="bg1"/>
                </a:solidFill>
              </a:rPr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Hardware:Cameras</a:t>
            </a:r>
            <a:r>
              <a:rPr lang="en-US" b="1" dirty="0">
                <a:solidFill>
                  <a:schemeClr val="bg1"/>
                </a:solidFill>
              </a:rPr>
              <a:t>: High-resolution cameras mounted on vehicles or drones to capture road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LIDAR: For depth perception and accurate mapping of potholes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 GPS: To tag the location of potholes.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Accelerometers: To detect sudden jolts or vibrations that might indicate a </a:t>
            </a:r>
            <a:r>
              <a:rPr lang="en-US" b="1" dirty="0" err="1">
                <a:solidFill>
                  <a:schemeClr val="bg1"/>
                </a:solidFill>
              </a:rPr>
              <a:t>pothole.Software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Cloud Storage: For storing large amounts of image and sensor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Databases:SQL</a:t>
            </a:r>
            <a:r>
              <a:rPr lang="en-IN" b="1" dirty="0">
                <a:solidFill>
                  <a:schemeClr val="bg1"/>
                </a:solidFill>
              </a:rPr>
              <a:t> Databases: For structured data like pothole reports, user data,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NoSQL Databases: For unstructured data like raw images and videos (e.g., MongoDB).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Image Processing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OpenCV</a:t>
            </a:r>
            <a:r>
              <a:rPr lang="en-IN" dirty="0">
                <a:solidFill>
                  <a:schemeClr val="bg1"/>
                </a:solidFill>
              </a:rPr>
              <a:t>: For image preprocessing tasks like noise reduction, image enhancement,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TensorFlow/</a:t>
            </a:r>
            <a:r>
              <a:rPr lang="en-IN" b="1" dirty="0" err="1">
                <a:solidFill>
                  <a:schemeClr val="bg1"/>
                </a:solidFill>
              </a:rPr>
              <a:t>Keras</a:t>
            </a:r>
            <a:r>
              <a:rPr lang="en-IN" b="1" dirty="0">
                <a:solidFill>
                  <a:schemeClr val="bg1"/>
                </a:solidFill>
              </a:rPr>
              <a:t>/</a:t>
            </a:r>
            <a:r>
              <a:rPr lang="en-IN" b="1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: For preparing data for machine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Data Augmentation Tools</a:t>
            </a:r>
            <a:r>
              <a:rPr lang="en-IN" dirty="0">
                <a:solidFill>
                  <a:schemeClr val="bg1"/>
                </a:solidFill>
              </a:rPr>
              <a:t>: To artificially increase the diversity of training data (e.g., </a:t>
            </a:r>
            <a:r>
              <a:rPr lang="en-IN" dirty="0" err="1">
                <a:solidFill>
                  <a:schemeClr val="bg1"/>
                </a:solidFill>
              </a:rPr>
              <a:t>Albumentations</a:t>
            </a:r>
            <a:r>
              <a:rPr lang="en-IN" dirty="0">
                <a:solidFill>
                  <a:schemeClr val="bg1"/>
                </a:solidFill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4. Machine Learning/Deep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Model Frameworks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TensorFlow/</a:t>
            </a:r>
            <a:r>
              <a:rPr lang="en-IN" b="1" dirty="0" err="1">
                <a:solidFill>
                  <a:schemeClr val="bg1"/>
                </a:solidFill>
              </a:rPr>
              <a:t>Keras</a:t>
            </a:r>
            <a:r>
              <a:rPr lang="en-IN" dirty="0">
                <a:solidFill>
                  <a:schemeClr val="bg1"/>
                </a:solidFill>
              </a:rPr>
              <a:t>: For building and training deep learning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PyTorch</a:t>
            </a:r>
            <a:r>
              <a:rPr lang="en-IN" dirty="0">
                <a:solidFill>
                  <a:schemeClr val="bg1"/>
                </a:solidFill>
              </a:rPr>
              <a:t>: Another popular framework for building neural networks.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YOLO</a:t>
            </a:r>
            <a:r>
              <a:rPr lang="en-IN" dirty="0">
                <a:solidFill>
                  <a:schemeClr val="bg1"/>
                </a:solidFill>
              </a:rPr>
              <a:t>: For real-time object detection.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ResNet</a:t>
            </a:r>
            <a:r>
              <a:rPr lang="en-IN" b="1" dirty="0">
                <a:solidFill>
                  <a:schemeClr val="bg1"/>
                </a:solidFill>
              </a:rPr>
              <a:t>/Inception</a:t>
            </a:r>
            <a:r>
              <a:rPr lang="en-IN" dirty="0">
                <a:solidFill>
                  <a:schemeClr val="bg1"/>
                </a:solidFill>
              </a:rPr>
              <a:t>: For image 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Computer Vision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Convolutional Neural Networks (CNNs)</a:t>
            </a:r>
            <a:r>
              <a:rPr lang="en-IN" dirty="0">
                <a:solidFill>
                  <a:schemeClr val="bg1"/>
                </a:solidFill>
              </a:rPr>
              <a:t>: For detecting and classifying potholes in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Object Detection Models</a:t>
            </a:r>
            <a:r>
              <a:rPr lang="en-IN" dirty="0">
                <a:solidFill>
                  <a:schemeClr val="bg1"/>
                </a:solidFill>
              </a:rPr>
              <a:t>: For locating potholes in images (e.g., Faster R-CNN, YOLO).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Edge Computing</a:t>
            </a:r>
            <a:r>
              <a:rPr lang="en-IN" dirty="0">
                <a:solidFill>
                  <a:schemeClr val="bg1"/>
                </a:solidFill>
              </a:rPr>
              <a:t>: For real-time processing on the device itself, reducing latency.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>
              <a:solidFill>
                <a:schemeClr val="bg1"/>
              </a:solidFill>
            </a:endParaRPr>
          </a:p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4847691" y="-6551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TECH STACK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97955" y="2453834"/>
            <a:ext cx="5227256" cy="32840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891" indent="-342891">
              <a:lnSpc>
                <a:spcPts val="3499"/>
              </a:lnSpc>
              <a:buSzPct val="100000"/>
              <a:buChar char="•"/>
            </a:pPr>
            <a:endParaRPr lang="en-US" sz="218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FF4D5-9F90-95BC-6AD1-AAD5D4F9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5787" y="0"/>
            <a:ext cx="319461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 dirty="0"/>
              <a:t>                                                                                                                   </a:t>
            </a:r>
            <a:r>
              <a:rPr lang="en-US" sz="4400" dirty="0">
                <a:solidFill>
                  <a:schemeClr val="bg1"/>
                </a:solidFill>
              </a:rPr>
              <a:t>TECH STACK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1A226-06F1-3285-5BD6-33889F0AE701}"/>
              </a:ext>
            </a:extLst>
          </p:cNvPr>
          <p:cNvSpPr txBox="1"/>
          <p:nvPr/>
        </p:nvSpPr>
        <p:spPr>
          <a:xfrm>
            <a:off x="-60960" y="1300480"/>
            <a:ext cx="1076044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User Interface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Web/Mobile Frontend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React/Angular/Vue.js</a:t>
            </a:r>
            <a:r>
              <a:rPr lang="en-IN" dirty="0">
                <a:solidFill>
                  <a:schemeClr val="bg1"/>
                </a:solidFill>
              </a:rPr>
              <a:t>: For building the user interface.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Mobile App Development</a:t>
            </a:r>
            <a:r>
              <a:rPr lang="en-IN" dirty="0">
                <a:solidFill>
                  <a:schemeClr val="bg1"/>
                </a:solidFill>
              </a:rPr>
              <a:t>: Native (Swift, Kotlin) or cross-platform (Flutter, React Native) for mobile apps.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Visualization Tools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 err="1">
                <a:solidFill>
                  <a:schemeClr val="bg1"/>
                </a:solidFill>
              </a:rPr>
              <a:t>Mapbox</a:t>
            </a:r>
            <a:r>
              <a:rPr lang="en-IN" b="1" dirty="0">
                <a:solidFill>
                  <a:schemeClr val="bg1"/>
                </a:solidFill>
              </a:rPr>
              <a:t>/Google Maps API</a:t>
            </a:r>
            <a:r>
              <a:rPr lang="en-IN" dirty="0">
                <a:solidFill>
                  <a:schemeClr val="bg1"/>
                </a:solidFill>
              </a:rPr>
              <a:t>: For displaying the location of detected potholes on a map.</a:t>
            </a: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Monitoring &amp;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Monitoring Tools</a:t>
            </a:r>
            <a:r>
              <a:rPr lang="en-IN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Prometheus/Grafana</a:t>
            </a:r>
            <a:r>
              <a:rPr lang="en-IN" dirty="0">
                <a:solidFill>
                  <a:schemeClr val="bg1"/>
                </a:solidFill>
              </a:rPr>
              <a:t>: For monitoring model performance and system health.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ELK Stack (Elasticsearch, Logstash, Kibana)</a:t>
            </a:r>
            <a:r>
              <a:rPr lang="en-IN" dirty="0">
                <a:solidFill>
                  <a:schemeClr val="bg1"/>
                </a:solidFill>
              </a:rPr>
              <a:t>: For log management and real-time analytics.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bg1"/>
                </a:solidFill>
              </a:rPr>
              <a:t>Model Retraining</a:t>
            </a:r>
            <a:r>
              <a:rPr lang="en-IN" dirty="0">
                <a:solidFill>
                  <a:schemeClr val="bg1"/>
                </a:solidFill>
              </a:rPr>
              <a:t>: Automation tools to retrain the model periodically as new data is collected.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41503-5009-ED88-F2E2-21FAFAC4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811" y="0"/>
            <a:ext cx="311359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351437" y="94341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Team Members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97938" y="2041486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Anubhav Rawat (RA2311050010057)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87778" y="2513688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Prakrut</a:t>
            </a: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Dave (RA2311003010056)</a:t>
            </a:r>
          </a:p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Aditya </a:t>
            </a:r>
            <a:r>
              <a:rPr lang="en-US" sz="2187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Yaswardhan</a:t>
            </a: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(RA2311003010070)</a:t>
            </a:r>
          </a:p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Rithvik</a:t>
            </a: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2187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Jaswal</a:t>
            </a: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(RA2311003010040)</a:t>
            </a:r>
          </a:p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Nithin</a:t>
            </a: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Krishna (RA2311003010049)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CCD02-20D0-1526-970E-6B706FE1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846" y="0"/>
            <a:ext cx="3495553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604" y="126540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the Problem Statement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6319603" y="3160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490695" y="3202666"/>
            <a:ext cx="157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7" y="3237313"/>
            <a:ext cx="290560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5"/>
              </a:lnSpc>
            </a:pPr>
            <a:r>
              <a:rPr lang="en-US" sz="2187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Unsafe Road Conditions in Rainy Weather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7" y="4153854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Rainy weather creates hazardous road conditions, endangering drivers.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10169489" y="3160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21528" y="3202666"/>
            <a:ext cx="1958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604" y="323731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5"/>
              </a:lnSpc>
            </a:pPr>
            <a:r>
              <a:rPr lang="en-US" sz="2187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Real-Time Road Information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604" y="4153854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Drivers lack real-time road condition data, leading to unexpected challenges.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6319603" y="59630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67835" y="6004684"/>
            <a:ext cx="20347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7" y="6039325"/>
            <a:ext cx="4313039" cy="347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Awareness of Safe Routes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7" y="6608683"/>
            <a:ext cx="675548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Drivers are unaware of safe routes during rainy seasons.</a:t>
            </a:r>
            <a:endParaRPr lang="en-US" sz="1751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A729BFB1-6449-4A60-A224-417B194B410C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algn="ctr">
              <a:lnSpc>
                <a:spcPts val="5468"/>
              </a:lnSpc>
            </a:pPr>
            <a:endParaRPr lang="en-US" b="1" kern="0" spc="-131" dirty="0">
              <a:solidFill>
                <a:srgbClr val="FFFFFF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ctr">
              <a:lnSpc>
                <a:spcPts val="5468"/>
              </a:lnSpc>
            </a:pPr>
            <a:r>
              <a:rPr lang="en-US" sz="4000" b="1" u="sng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GRAPH : ACCIDENTS DUE TO POTHOLES </a:t>
            </a:r>
            <a:endParaRPr lang="en-US" sz="1800" b="1" u="sng" dirty="0"/>
          </a:p>
        </p:txBody>
      </p:sp>
      <p:pic>
        <p:nvPicPr>
          <p:cNvPr id="6" name="Picture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698C8244-7B16-EF52-EA0A-490FEB5D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1" y="1922585"/>
            <a:ext cx="7208396" cy="54967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AF68F-D344-FAB1-B61A-50111C2BF5B2}"/>
              </a:ext>
            </a:extLst>
          </p:cNvPr>
          <p:cNvSpPr txBox="1"/>
          <p:nvPr/>
        </p:nvSpPr>
        <p:spPr>
          <a:xfrm>
            <a:off x="7558269" y="1902363"/>
            <a:ext cx="68985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Trend</a:t>
            </a:r>
            <a:r>
              <a:rPr lang="en-US" sz="2400" dirty="0">
                <a:solidFill>
                  <a:schemeClr val="bg1"/>
                </a:solidFill>
              </a:rPr>
              <a:t>: There is a noticeable upward trend in the number of road accident deaths over the years.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Early Years (2005-2010)</a:t>
            </a:r>
            <a:r>
              <a:rPr lang="en-US" sz="2400" dirty="0">
                <a:solidFill>
                  <a:schemeClr val="bg1"/>
                </a:solidFill>
              </a:rPr>
              <a:t>: The number of deaths gradually increases from around 90,000 in 2005 to approximately 130,000 by 2010.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Mid Period (2011-2016)</a:t>
            </a:r>
            <a:r>
              <a:rPr lang="en-US" sz="2400" dirty="0">
                <a:solidFill>
                  <a:schemeClr val="bg1"/>
                </a:solidFill>
              </a:rPr>
              <a:t>: The figures remain relatively stable, fluctuating between 130,000 to 150,000 deaths annually.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Recent Years (2017-2022)</a:t>
            </a:r>
            <a:r>
              <a:rPr lang="en-US" sz="2400" dirty="0">
                <a:solidFill>
                  <a:schemeClr val="bg1"/>
                </a:solidFill>
              </a:rPr>
              <a:t>: There is a slight decline in some years, but by 2022, the number of deaths rises again, reaching its peak at around 170,000.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Overall, the chart indicates a growing concern regarding road safety in India, with an increasing number of fatalities due to road accidents over the observed period.</a:t>
            </a: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7" y="1577340"/>
            <a:ext cx="83378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Innovative Solution Overview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1605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30629"/>
            <a:ext cx="3295888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Road Scanning: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2037993" y="5585936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PuddleSense scans the roads daily, creating a comprehensive database of road conditions.</a:t>
            </a:r>
            <a:endParaRPr lang="en-US" sz="175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41" y="271605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41" y="5030748"/>
            <a:ext cx="329600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Puddle Alerts: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10" name="Text 6"/>
          <p:cNvSpPr/>
          <p:nvPr/>
        </p:nvSpPr>
        <p:spPr>
          <a:xfrm>
            <a:off x="5667141" y="558605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 alerts about puddle-prone areas during rainy weather.</a:t>
            </a:r>
            <a:endParaRPr lang="en-US" sz="175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5" y="271605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5" y="5030748"/>
            <a:ext cx="329600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and Easy Installation: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13" name="Text 8"/>
          <p:cNvSpPr/>
          <p:nvPr/>
        </p:nvSpPr>
        <p:spPr>
          <a:xfrm>
            <a:off x="9296405" y="5586056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Mounts easily on your car's windshield for hassle-free use.</a:t>
            </a:r>
            <a:endParaRPr lang="en-US" sz="17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9352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 dirty="0"/>
              <a:t>                                                             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                                                                                                              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A website that tracks the number active potholes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and number of potholes  that are fixed  that can help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                                                                            government  resolve the pot hole problem and keep track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2037997" y="1577340"/>
            <a:ext cx="83378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Innovative Solution Overview</a:t>
            </a:r>
            <a:endParaRPr lang="en-US" sz="4375" dirty="0"/>
          </a:p>
        </p:txBody>
      </p:sp>
      <p:pic>
        <p:nvPicPr>
          <p:cNvPr id="5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41316" y="2716058"/>
            <a:ext cx="2754775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30629"/>
            <a:ext cx="3295888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Accident detection system: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2037993" y="5585936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the </a:t>
            </a:r>
            <a:r>
              <a:rPr lang="en-US" sz="1751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PuddleSense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,accident can be detected and a SOS is sent to the  required authorities which can save lives</a:t>
            </a:r>
            <a:endParaRPr lang="en-US" sz="1751" dirty="0"/>
          </a:p>
        </p:txBody>
      </p:sp>
      <p:pic>
        <p:nvPicPr>
          <p:cNvPr id="8" name="Image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55368" y="2716055"/>
            <a:ext cx="2719553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23870" y="5042674"/>
            <a:ext cx="329600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faster </a:t>
            </a:r>
            <a:r>
              <a:rPr lang="en-US" sz="1751" b="1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maintaince</a:t>
            </a: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10" name="Text 6"/>
          <p:cNvSpPr/>
          <p:nvPr/>
        </p:nvSpPr>
        <p:spPr>
          <a:xfrm>
            <a:off x="5667141" y="558605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integrating pothole detection data with traffic management systems, cities can better plan maintenance activities and manage traffic flow around problem areas.</a:t>
            </a:r>
            <a:endParaRPr lang="en-US" sz="1751" dirty="0"/>
          </a:p>
        </p:txBody>
      </p:sp>
      <p:pic>
        <p:nvPicPr>
          <p:cNvPr id="11" name="Image 2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45503" y="2716055"/>
            <a:ext cx="3197811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5" y="5030748"/>
            <a:ext cx="3779515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that tracks  no of active pothole: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13" name="Text 8"/>
          <p:cNvSpPr/>
          <p:nvPr/>
        </p:nvSpPr>
        <p:spPr>
          <a:xfrm>
            <a:off x="9296405" y="5586056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751" dirty="0"/>
          </a:p>
        </p:txBody>
      </p:sp>
    </p:spTree>
    <p:extLst>
      <p:ext uri="{BB962C8B-B14F-4D97-AF65-F5344CB8AC3E}">
        <p14:creationId xmlns:p14="http://schemas.microsoft.com/office/powerpoint/2010/main" val="12036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4" y="2001680"/>
            <a:ext cx="49031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or Service: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204" y="3029310"/>
            <a:ext cx="7477601" cy="3198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PuddleSense redefines the driving experience by addressing the persistent challenges posed by wet and unpredictable road conditions. Our state-of-the-art system scans the roads daily, offering drivers a vital edge with real-time environmental insights. Say goodbye to the uncertainty of puddle-prone areas and the hazards of rainy weather. PuddleSense stands as a dependable co-pilot, providing immediate alerts on puddles and guiding drivers on the safest routes. It's more than just a camera; it's your assurance for secure and confident travel, regardless of the weather outside."</a:t>
            </a:r>
            <a:endParaRPr lang="en-US" sz="17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6C3D0-F43D-B16A-0DB6-FA59BF58F8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7200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Innovative Solution Overview</a:t>
            </a:r>
            <a:br>
              <a:rPr lang="en-US" sz="7200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0CD64-73AB-D0F3-168C-94B4A73BA7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E4E484E-1B39-223D-7DF9-07E615DB7676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algn="ctr" fontAlgn="ctr"/>
            <a:r>
              <a:rPr lang="en-US" b="0" i="0" dirty="0">
                <a:solidFill>
                  <a:srgbClr val="EEF0FF"/>
                </a:solidFill>
                <a:effectLst/>
                <a:highlight>
                  <a:srgbClr val="1F1F1F"/>
                </a:highlight>
                <a:latin typeface="Google Sans"/>
              </a:rPr>
              <a:t>    </a:t>
            </a:r>
          </a:p>
          <a:p>
            <a:pPr algn="ctr" fontAlgn="ctr"/>
            <a:endParaRPr lang="en-US" dirty="0">
              <a:solidFill>
                <a:srgbClr val="EEF0FF"/>
              </a:solidFill>
              <a:highlight>
                <a:srgbClr val="1F1F1F"/>
              </a:highlight>
              <a:latin typeface="Google Sans"/>
            </a:endParaRPr>
          </a:p>
          <a:p>
            <a:pPr fontAlgn="ctr"/>
            <a:r>
              <a:rPr lang="en-US" b="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Google Sans"/>
              </a:rPr>
              <a:t>   </a:t>
            </a:r>
            <a:r>
              <a:rPr lang="en-US" sz="5400" b="1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FEATURES OF PUDDLESENSE</a:t>
            </a:r>
          </a:p>
          <a:p>
            <a:pPr fontAlgn="ctr"/>
            <a:endParaRPr lang="en-US" sz="2400" b="1" dirty="0">
              <a:solidFill>
                <a:schemeClr val="bg1"/>
              </a:solidFill>
              <a:highlight>
                <a:srgbClr val="1F1F1F"/>
              </a:highlight>
              <a:latin typeface="Inter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r>
              <a:rPr lang="en-US" sz="2400" i="0" u="sng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HEADS UP DISPLAY </a:t>
            </a:r>
            <a:r>
              <a:rPr lang="en-US" sz="2400" b="1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 :</a:t>
            </a:r>
            <a:r>
              <a:rPr lang="en-US" sz="2400" b="1" dirty="0">
                <a:solidFill>
                  <a:schemeClr val="bg1"/>
                </a:solidFill>
                <a:highlight>
                  <a:srgbClr val="1F1F1F"/>
                </a:highlight>
                <a:latin typeface="Inter"/>
              </a:rPr>
              <a:t> </a:t>
            </a:r>
            <a:r>
              <a:rPr lang="en-US" sz="2400" dirty="0">
                <a:solidFill>
                  <a:schemeClr val="bg1"/>
                </a:solidFill>
                <a:highlight>
                  <a:srgbClr val="1F1F1F"/>
                </a:highlight>
                <a:latin typeface="Inter"/>
              </a:rPr>
              <a:t>Heads up display with real time cautions.</a:t>
            </a:r>
            <a:endParaRPr lang="en-US" sz="2400" b="1" i="0" dirty="0">
              <a:solidFill>
                <a:schemeClr val="bg1"/>
              </a:solidFill>
              <a:effectLst/>
              <a:highlight>
                <a:srgbClr val="1F1F1F"/>
              </a:highlight>
              <a:latin typeface="Inter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chemeClr val="bg1"/>
              </a:solidFill>
              <a:effectLst/>
              <a:highlight>
                <a:srgbClr val="1F1F1F"/>
              </a:highlight>
              <a:latin typeface="Inter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highlight>
                  <a:srgbClr val="1F1F1F"/>
                </a:highlight>
                <a:latin typeface="Inter"/>
              </a:rPr>
              <a:t>  </a:t>
            </a:r>
            <a:r>
              <a:rPr lang="en-US" sz="2400" i="0" u="sng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Real-time detection</a:t>
            </a:r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 :  AI applications can identify potholes in real time.</a:t>
            </a:r>
            <a:endParaRPr lang="en-US" sz="2400" dirty="0">
              <a:solidFill>
                <a:schemeClr val="bg1"/>
              </a:solidFill>
              <a:highlight>
                <a:srgbClr val="1F1F1F"/>
              </a:highlight>
              <a:latin typeface="Inter"/>
            </a:endParaRPr>
          </a:p>
          <a:p>
            <a:pPr fontAlgn="ctr"/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 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i="0" u="sng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 High accuracy</a:t>
            </a:r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: Systems can use deep learning algorithms and computer vision to accurately detect and classify     potholes. </a:t>
            </a:r>
            <a:endParaRPr lang="en-US" sz="2400" dirty="0">
              <a:solidFill>
                <a:schemeClr val="bg1"/>
              </a:solidFill>
              <a:highlight>
                <a:srgbClr val="1F1F1F"/>
              </a:highlight>
              <a:latin typeface="Inter"/>
            </a:endParaRP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bg1"/>
              </a:solidFill>
              <a:effectLst/>
              <a:highlight>
                <a:srgbClr val="1F1F1F"/>
              </a:highlight>
              <a:latin typeface="Inter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i="0" u="sng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Multiple camera support</a:t>
            </a:r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: Vision-based systems can use multiple cameras to capture images of the road surface</a:t>
            </a:r>
          </a:p>
          <a:p>
            <a:pPr fontAlgn="ctr"/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  from different angles. </a:t>
            </a:r>
          </a:p>
          <a:p>
            <a:pPr marL="342900" indent="-342900" fontAlgn="ctr"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bg1"/>
              </a:solidFill>
              <a:effectLst/>
              <a:highlight>
                <a:srgbClr val="1F1F1F"/>
              </a:highlight>
              <a:latin typeface="Inter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i="0" u="sng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Visual cues:</a:t>
            </a:r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 Some systems can provide highlighted visual cues to identify potholes. 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highlight>
                <a:srgbClr val="1F1F1F"/>
              </a:highlight>
              <a:latin typeface="Inter"/>
            </a:endParaRPr>
          </a:p>
          <a:p>
            <a:pPr fontAlgn="ctr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bg1"/>
                </a:solidFill>
                <a:highlight>
                  <a:srgbClr val="1F1F1F"/>
                </a:highlight>
                <a:latin typeface="Inter"/>
              </a:rPr>
              <a:t>Active base</a:t>
            </a:r>
            <a:r>
              <a:rPr lang="en-US" sz="2400" i="0" u="sng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: </a:t>
            </a:r>
            <a:r>
              <a:rPr lang="en-US" sz="2400" i="0" dirty="0">
                <a:solidFill>
                  <a:schemeClr val="bg1"/>
                </a:solidFill>
                <a:effectLst/>
                <a:highlight>
                  <a:srgbClr val="1F1F1F"/>
                </a:highlight>
                <a:latin typeface="Inter"/>
              </a:rPr>
              <a:t>Database that updates by itself if the required threshold is met</a:t>
            </a:r>
          </a:p>
          <a:p>
            <a:pPr fontAlgn="ctr"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bg1"/>
              </a:solidFill>
              <a:effectLst/>
              <a:highlight>
                <a:srgbClr val="1F1F1F"/>
              </a:highlight>
              <a:latin typeface="Inter"/>
            </a:endParaRPr>
          </a:p>
          <a:p>
            <a:br>
              <a:rPr lang="en-US" sz="2400" dirty="0">
                <a:latin typeface="Inter"/>
              </a:rPr>
            </a:br>
            <a:endParaRPr lang="en-US" sz="2400" i="0" dirty="0">
              <a:solidFill>
                <a:srgbClr val="EEF0FF"/>
              </a:solidFill>
              <a:effectLst/>
              <a:highlight>
                <a:srgbClr val="1F1F1F"/>
              </a:highlight>
              <a:latin typeface="Int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EF59E-05BF-6B2E-9210-8F68CF65E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365" y="317993"/>
            <a:ext cx="4190034" cy="226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1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712952"/>
            <a:ext cx="49212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Audience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675001" y="2740585"/>
            <a:ext cx="712220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891" indent="-342891">
              <a:lnSpc>
                <a:spcPts val="3149"/>
              </a:lnSpc>
              <a:buSzPct val="100000"/>
              <a:buFont typeface="+mj-lt"/>
              <a:buAutoNum type="arabicPeriod"/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Commute and Daily Drivers: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Individuals who commute to work, travel regularly, or drive daily and are looking for enhanced safety and convenience during their journeys.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675001" y="4028841"/>
            <a:ext cx="712220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891" indent="-342891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Rainy Season Navigators: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Drivers living in regions with frequent rain and inclement weather conditions, who face specific challenges during these periods.</a:t>
            </a:r>
            <a:endParaRPr lang="en-US" sz="1751" dirty="0"/>
          </a:p>
        </p:txBody>
      </p:sp>
      <p:sp>
        <p:nvSpPr>
          <p:cNvPr id="8" name="Text 5"/>
          <p:cNvSpPr/>
          <p:nvPr/>
        </p:nvSpPr>
        <p:spPr>
          <a:xfrm>
            <a:off x="6675001" y="5317097"/>
            <a:ext cx="712220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891" indent="-342891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Fleet Managers: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Professionals responsible for managing vehicle fleets, who aim to improve driver safety, reduce maintenance costs, and ensure on-time deliveries, especially in challenging weather.</a:t>
            </a:r>
            <a:endParaRPr lang="en-US" sz="17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7" y="43231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  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7" y="5350788"/>
            <a:ext cx="1055441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99"/>
              </a:lnSpc>
            </a:pP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"With 'PuddleSense,' you're not just driving; you're experiencing the road like never before. Say goodbye to unexpected puddles and hello to a safer, smarter way to travel. Don't just go, go with 'PuddleSense.'"</a:t>
            </a:r>
            <a:endParaRPr lang="en-US" sz="218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710</TotalTime>
  <Words>1122</Words>
  <Application>Microsoft Office PowerPoint</Application>
  <PresentationFormat>Custom</PresentationFormat>
  <Paragraphs>147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Innovative Solution Overview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V</cp:lastModifiedBy>
  <cp:revision>9</cp:revision>
  <dcterms:created xsi:type="dcterms:W3CDTF">2023-10-18T19:07:57Z</dcterms:created>
  <dcterms:modified xsi:type="dcterms:W3CDTF">2024-08-30T01:08:52Z</dcterms:modified>
</cp:coreProperties>
</file>